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60" r:id="rId4"/>
    <p:sldId id="261" r:id="rId5"/>
    <p:sldId id="263" r:id="rId6"/>
    <p:sldId id="266" r:id="rId7"/>
    <p:sldId id="265" r:id="rId8"/>
    <p:sldId id="264" r:id="rId9"/>
    <p:sldId id="262" r:id="rId10"/>
    <p:sldId id="267" r:id="rId11"/>
    <p:sldId id="269" r:id="rId12"/>
    <p:sldId id="270" r:id="rId13"/>
    <p:sldId id="271" r:id="rId14"/>
    <p:sldId id="272" r:id="rId15"/>
    <p:sldId id="273" r:id="rId16"/>
    <p:sldId id="25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7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3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6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9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53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3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6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3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2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86A10-E43C-4C78-A81C-B40DD81ECFCC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6FFC0B-4A22-4C2B-8E72-A55C257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webmd.com/children/ss/slideshow-kids-and-sleep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ondgrademsfaris.weebly.com/" TargetMode="External"/><Relationship Id="rId2" Type="http://schemas.openxmlformats.org/officeDocument/2006/relationships/hyperlink" Target="mailto:Kara.faris@pfisd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SHARE3_SERVER\SHARE3\RES\Mandel\Hyperlinks\Level%2020.pdf" TargetMode="External"/><Relationship Id="rId2" Type="http://schemas.openxmlformats.org/officeDocument/2006/relationships/hyperlink" Target="Level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SHARE3_SERVER\SHARE3\RES\Mandel\Hyperlinks\Level%2028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vandiver.weebly.com/" TargetMode="External"/><Relationship Id="rId2" Type="http://schemas.openxmlformats.org/officeDocument/2006/relationships/hyperlink" Target="mailto:lauren.vandiver@pfisd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Parent Orientation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tory" pitchFamily="2" charset="0"/>
              </a:rPr>
              <a:t>Mrs. </a:t>
            </a:r>
            <a:r>
              <a:rPr lang="en-US" sz="2800" dirty="0" err="1" smtClean="0">
                <a:latin typeface="Story" pitchFamily="2" charset="0"/>
              </a:rPr>
              <a:t>Vandiver</a:t>
            </a:r>
            <a:endParaRPr lang="en-US" sz="2800" dirty="0" smtClean="0">
              <a:latin typeface="Story" pitchFamily="2" charset="0"/>
            </a:endParaRPr>
          </a:p>
          <a:p>
            <a:r>
              <a:rPr lang="en-US" sz="2800" dirty="0" smtClean="0">
                <a:latin typeface="Story" pitchFamily="2" charset="0"/>
              </a:rPr>
              <a:t>Second Grade</a:t>
            </a:r>
            <a:endParaRPr lang="en-US" sz="2800" dirty="0">
              <a:latin typeface="Story" pitchFamily="2" charset="0"/>
            </a:endParaRPr>
          </a:p>
        </p:txBody>
      </p:sp>
      <p:pic>
        <p:nvPicPr>
          <p:cNvPr id="6" name="Picture 5" descr="Anchor Clipart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Volunteer Info 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tory" pitchFamily="2" charset="0"/>
              </a:rPr>
              <a:t>We can use help with FRY words, fluency, making copies, etc. If you would like to help, please email me with the time you are available.</a:t>
            </a:r>
          </a:p>
          <a:p>
            <a:r>
              <a:rPr lang="en-US" dirty="0" smtClean="0">
                <a:latin typeface="Story" pitchFamily="2" charset="0"/>
              </a:rPr>
              <a:t>Donations from our “Wish List” are always appreciated!! We are in need of extra snack donations currently.</a:t>
            </a:r>
          </a:p>
          <a:p>
            <a:r>
              <a:rPr lang="en-US" dirty="0" smtClean="0">
                <a:latin typeface="Story" pitchFamily="2" charset="0"/>
              </a:rPr>
              <a:t>I’m always excited to get Target, Amazon or Teacher Pay Teacher gift cards! They allow me to gather supplies/activities for the class that I wouldn’t otherwise be able to buy. </a:t>
            </a:r>
            <a:endParaRPr lang="en-US" dirty="0">
              <a:latin typeface="S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321138"/>
            <a:ext cx="7773338" cy="2073572"/>
          </a:xfrm>
        </p:spPr>
        <p:txBody>
          <a:bodyPr>
            <a:normAutofit/>
          </a:bodyPr>
          <a:lstStyle/>
          <a:p>
            <a:r>
              <a:rPr lang="en-US" sz="3000" dirty="0"/>
              <a:t>ENHANCING ACADEMIC SUCCESS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THROUGH </a:t>
            </a:r>
            <a:br>
              <a:rPr lang="en-US" sz="3000" dirty="0"/>
            </a:br>
            <a:r>
              <a:rPr lang="en-US" sz="3000" dirty="0"/>
              <a:t>HEALTH </a:t>
            </a:r>
            <a:r>
              <a:rPr lang="en-US" sz="3000" dirty="0"/>
              <a:t>AND WELLNESS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1812" y="3898183"/>
            <a:ext cx="7772870" cy="13731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Teachers and parents working together!</a:t>
            </a:r>
          </a:p>
          <a:p>
            <a:pPr marL="0" indent="0" algn="ctr">
              <a:buNone/>
            </a:pPr>
            <a:r>
              <a:rPr lang="en-US" dirty="0"/>
              <a:t>“It takes a village to raise a child” – </a:t>
            </a:r>
            <a:r>
              <a:rPr lang="en-US" i="1" dirty="0"/>
              <a:t>African Proverb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55" y="857250"/>
            <a:ext cx="7773338" cy="1197133"/>
          </a:xfrm>
        </p:spPr>
        <p:txBody>
          <a:bodyPr/>
          <a:lstStyle/>
          <a:p>
            <a:r>
              <a:rPr lang="en-US" dirty="0"/>
              <a:t>Sleep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0268" y="1904654"/>
            <a:ext cx="7772870" cy="3665913"/>
          </a:xfrm>
        </p:spPr>
        <p:txBody>
          <a:bodyPr>
            <a:normAutofit/>
          </a:bodyPr>
          <a:lstStyle/>
          <a:p>
            <a:r>
              <a:rPr lang="en-US" dirty="0"/>
              <a:t>3-6 years old: 10-12 HOURS PER DAY</a:t>
            </a:r>
          </a:p>
          <a:p>
            <a:r>
              <a:rPr lang="en-US" dirty="0"/>
              <a:t>7-12 YEARS OLD: 10-11 HOURS PER DAY</a:t>
            </a:r>
          </a:p>
          <a:p>
            <a:r>
              <a:rPr lang="en-US" dirty="0"/>
              <a:t>Ways to help your child go to sleep:</a:t>
            </a:r>
          </a:p>
          <a:p>
            <a:pPr marL="0" indent="0">
              <a:buNone/>
            </a:pPr>
            <a:r>
              <a:rPr lang="en-US" dirty="0"/>
              <a:t>	Have a bedtime routine and set bedtime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Turn </a:t>
            </a:r>
            <a:r>
              <a:rPr lang="en-US" dirty="0"/>
              <a:t>off all screens at least an hour before bedtime</a:t>
            </a:r>
          </a:p>
          <a:p>
            <a:pPr marL="0" indent="0">
              <a:buNone/>
            </a:pPr>
            <a:r>
              <a:rPr lang="en-US" sz="975" b="1" u="sng" dirty="0"/>
              <a:t>Sources</a:t>
            </a:r>
            <a:r>
              <a:rPr lang="en-US" sz="975" b="1" u="sng" dirty="0"/>
              <a:t>:</a:t>
            </a:r>
          </a:p>
          <a:p>
            <a:pPr marL="0" indent="0">
              <a:buNone/>
            </a:pPr>
            <a:r>
              <a:rPr lang="en-US" sz="975" i="1" dirty="0"/>
              <a:t>Cook-</a:t>
            </a:r>
            <a:r>
              <a:rPr lang="en-US" sz="975" i="1" dirty="0" err="1"/>
              <a:t>Cottone</a:t>
            </a:r>
            <a:r>
              <a:rPr lang="en-US" sz="975" i="1" dirty="0"/>
              <a:t>, Catherine, and Rebecca K. </a:t>
            </a:r>
            <a:r>
              <a:rPr lang="en-US" sz="975" i="1" dirty="0" err="1"/>
              <a:t>Vujnovic</a:t>
            </a:r>
            <a:r>
              <a:rPr lang="en-US" sz="975" i="1" dirty="0"/>
              <a:t>. Mindfulness for Anxious Kids: a Workbook to Help Children Copy with Anxiety, Stress &amp; Worry. Publications, Inc., 2018.</a:t>
            </a:r>
          </a:p>
          <a:p>
            <a:pPr marL="0" indent="0">
              <a:buNone/>
            </a:pPr>
            <a:r>
              <a:rPr lang="en-US" sz="975" i="1" dirty="0"/>
              <a:t>Shroff, </a:t>
            </a:r>
            <a:r>
              <a:rPr lang="en-US" sz="975" i="1" dirty="0" err="1"/>
              <a:t>Amita</a:t>
            </a:r>
            <a:r>
              <a:rPr lang="en-US" sz="975" i="1" dirty="0"/>
              <a:t>. “How Much Sleep Do Children Need?” WebMD, WebMD, 18 June 2018, www.webmd.com/.</a:t>
            </a:r>
          </a:p>
          <a:p>
            <a:endParaRPr lang="en-US" sz="975" dirty="0"/>
          </a:p>
        </p:txBody>
      </p:sp>
      <p:pic>
        <p:nvPicPr>
          <p:cNvPr id="6" name="Picture 2" descr="Image result for kids sle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57" y="1268838"/>
            <a:ext cx="1890842" cy="18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LACK OF SLEEP CAN CAUSE YOUR CHILD:</a:t>
            </a:r>
          </a:p>
          <a:p>
            <a:pPr lvl="1"/>
            <a:r>
              <a:rPr lang="en-US" dirty="0"/>
              <a:t>To be less mentally alert</a:t>
            </a:r>
          </a:p>
          <a:p>
            <a:pPr lvl="1"/>
            <a:r>
              <a:rPr lang="en-US" dirty="0"/>
              <a:t>more inattentive</a:t>
            </a:r>
          </a:p>
          <a:p>
            <a:pPr lvl="1"/>
            <a:r>
              <a:rPr lang="en-US" dirty="0"/>
              <a:t>unable to concentrate</a:t>
            </a:r>
          </a:p>
          <a:p>
            <a:pPr lvl="1"/>
            <a:r>
              <a:rPr lang="en-US" dirty="0"/>
              <a:t>easily distracted</a:t>
            </a:r>
          </a:p>
          <a:p>
            <a:pPr lvl="1"/>
            <a:r>
              <a:rPr lang="en-US" dirty="0"/>
              <a:t>more physically impulsive</a:t>
            </a:r>
          </a:p>
          <a:p>
            <a:pPr lvl="1"/>
            <a:r>
              <a:rPr lang="en-US" dirty="0"/>
              <a:t>Hyperactive</a:t>
            </a:r>
          </a:p>
          <a:p>
            <a:pPr lvl="1"/>
            <a:r>
              <a:rPr lang="en-US" dirty="0"/>
              <a:t>Unmotivated </a:t>
            </a:r>
          </a:p>
          <a:p>
            <a:pPr marL="0" indent="0">
              <a:buNone/>
            </a:pPr>
            <a:r>
              <a:rPr lang="en-US" sz="675" b="1" u="sng" dirty="0"/>
              <a:t>Sources:</a:t>
            </a:r>
          </a:p>
          <a:p>
            <a:pPr marL="0" indent="0">
              <a:buNone/>
            </a:pPr>
            <a:r>
              <a:rPr lang="en-US" sz="675" i="1" dirty="0" err="1"/>
              <a:t>Weissbluth</a:t>
            </a:r>
            <a:r>
              <a:rPr lang="en-US" sz="675" i="1" dirty="0"/>
              <a:t>, M. (1999). Healthy sleep habits. New York: Ballantine Books.</a:t>
            </a:r>
          </a:p>
          <a:p>
            <a:endParaRPr lang="en-US" dirty="0"/>
          </a:p>
        </p:txBody>
      </p:sp>
      <p:pic>
        <p:nvPicPr>
          <p:cNvPr id="4" name="Picture 2" descr="Image result for kid unfoc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07" y="2962692"/>
            <a:ext cx="3166661" cy="15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1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 of adequate sleep:</a:t>
            </a:r>
          </a:p>
          <a:p>
            <a:pPr lvl="1"/>
            <a:r>
              <a:rPr lang="en-US" dirty="0"/>
              <a:t>Longer attention spans</a:t>
            </a:r>
          </a:p>
          <a:p>
            <a:pPr lvl="1"/>
            <a:r>
              <a:rPr lang="en-US" dirty="0"/>
              <a:t>Improve peer relationships</a:t>
            </a:r>
          </a:p>
          <a:p>
            <a:pPr lvl="1"/>
            <a:r>
              <a:rPr lang="en-US" dirty="0"/>
              <a:t>Positively affects neurological development</a:t>
            </a:r>
          </a:p>
          <a:p>
            <a:pPr lvl="1"/>
            <a:r>
              <a:rPr lang="en-US" dirty="0"/>
              <a:t>Helps with behavioral problems</a:t>
            </a:r>
          </a:p>
          <a:p>
            <a:pPr lvl="1"/>
            <a:r>
              <a:rPr lang="en-US" dirty="0"/>
              <a:t>Increases brain power-higher IQ</a:t>
            </a:r>
          </a:p>
          <a:p>
            <a:pPr marL="342900" lvl="1" indent="0">
              <a:buNone/>
            </a:pPr>
            <a:endParaRPr lang="en-US" sz="675" b="1" u="sng" dirty="0"/>
          </a:p>
          <a:p>
            <a:pPr marL="342900" lvl="1" indent="0">
              <a:buNone/>
            </a:pPr>
            <a:r>
              <a:rPr lang="en-US" sz="600" b="1" u="sng" dirty="0"/>
              <a:t>Sources:</a:t>
            </a:r>
          </a:p>
          <a:p>
            <a:pPr marL="342900" lvl="1" indent="0">
              <a:buNone/>
            </a:pPr>
            <a:r>
              <a:rPr lang="en-US" sz="600" i="1" dirty="0" err="1"/>
              <a:t>Alli</a:t>
            </a:r>
            <a:r>
              <a:rPr lang="en-US" sz="600" i="1" dirty="0"/>
              <a:t>, R., MD. (2017, October 16). Kids and Sleep Slideshow: Naps, Teen Sleep Habits, School Start Times, and More. Retrieved from </a:t>
            </a:r>
            <a:r>
              <a:rPr lang="en-US" sz="600" i="1" dirty="0">
                <a:hlinkClick r:id="rId2"/>
              </a:rPr>
              <a:t>https://www.webmd.com/children/ss/slideshow-kids-and-sleep</a:t>
            </a:r>
            <a:endParaRPr lang="en-US" sz="600" i="1" dirty="0"/>
          </a:p>
          <a:p>
            <a:pPr marL="342900" lvl="1" indent="0">
              <a:buNone/>
            </a:pPr>
            <a:r>
              <a:rPr lang="en-US" sz="600" i="1" dirty="0" err="1"/>
              <a:t>Weissbluth</a:t>
            </a:r>
            <a:r>
              <a:rPr lang="en-US" sz="600" i="1" dirty="0"/>
              <a:t>, M. (1999). Healthy sleep habits. New York: Ballantine Books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kid focus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29" y="1274964"/>
            <a:ext cx="2879290" cy="19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21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More health and wellness tips coming throughout the school year!</a:t>
            </a:r>
          </a:p>
          <a:p>
            <a:r>
              <a:rPr lang="en-US" dirty="0" smtClean="0"/>
              <a:t>Be sure to check the riojas parent newsletter!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5361"/>
            <a:ext cx="8153400" cy="13106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ory" pitchFamily="2" charset="0"/>
              </a:rPr>
              <a:t> Thank you for coming – I hope you found it helpful! 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98736" cy="4190999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Questions …. 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Save individual questions about your particular child for our parent/teacher conference.</a:t>
            </a:r>
          </a:p>
          <a:p>
            <a:endParaRPr lang="en-US" dirty="0" smtClean="0">
              <a:latin typeface="Story" pitchFamily="2" charset="0"/>
              <a:hlinkClick r:id="rId2"/>
            </a:endParaRPr>
          </a:p>
          <a:p>
            <a:r>
              <a:rPr lang="en-US" dirty="0" smtClean="0">
                <a:latin typeface="Story" pitchFamily="2" charset="0"/>
                <a:hlinkClick r:id="rId2"/>
              </a:rPr>
              <a:t>Lauren.Vandiver@pfisd.net</a:t>
            </a:r>
            <a:endParaRPr lang="en-US" dirty="0" smtClean="0">
              <a:latin typeface="Story" pitchFamily="2" charset="0"/>
            </a:endParaRPr>
          </a:p>
          <a:p>
            <a:endParaRPr lang="en-US" dirty="0" smtClean="0">
              <a:latin typeface="Story" pitchFamily="2" charset="0"/>
              <a:hlinkClick r:id="rId3"/>
            </a:endParaRPr>
          </a:p>
          <a:p>
            <a:r>
              <a:rPr lang="en-US" dirty="0" smtClean="0">
                <a:latin typeface="Story" pitchFamily="2" charset="0"/>
                <a:hlinkClick r:id="rId3"/>
              </a:rPr>
              <a:t>www.mrsvandiver.weebly.com</a:t>
            </a:r>
            <a:endParaRPr lang="en-US" dirty="0" smtClean="0">
              <a:latin typeface="Story" pitchFamily="2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School Info 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467600" cy="3124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A doctor’s note is required for an excused absence, and your child must be fever free for 24 hours before returning to school. Medications need to be dropped off to the nurse.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If your child is going home a different way, please call the office as soon as possible. 1:00 is the latest to make a change.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7:05-7:30 </a:t>
            </a:r>
            <a:r>
              <a:rPr lang="en-US" dirty="0">
                <a:latin typeface="Story" pitchFamily="2" charset="0"/>
              </a:rPr>
              <a:t>– Students </a:t>
            </a:r>
            <a:r>
              <a:rPr lang="en-US" dirty="0" smtClean="0">
                <a:latin typeface="Story" pitchFamily="2" charset="0"/>
              </a:rPr>
              <a:t>arrive to read </a:t>
            </a:r>
            <a:r>
              <a:rPr lang="en-US" dirty="0">
                <a:latin typeface="Story" pitchFamily="2" charset="0"/>
              </a:rPr>
              <a:t>quietly in </a:t>
            </a:r>
            <a:r>
              <a:rPr lang="en-US" dirty="0" smtClean="0">
                <a:latin typeface="Story" pitchFamily="2" charset="0"/>
              </a:rPr>
              <a:t>the hallway.</a:t>
            </a:r>
            <a:endParaRPr lang="en-US" dirty="0">
              <a:latin typeface="Story" pitchFamily="2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7:35 We start our day. </a:t>
            </a:r>
            <a:endParaRPr lang="en-US" dirty="0">
              <a:latin typeface="Story" pitchFamily="2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2:50 </a:t>
            </a:r>
            <a:r>
              <a:rPr lang="en-US" dirty="0">
                <a:latin typeface="Story" pitchFamily="2" charset="0"/>
              </a:rPr>
              <a:t>– </a:t>
            </a:r>
            <a:r>
              <a:rPr lang="en-US" dirty="0" smtClean="0">
                <a:latin typeface="Story" pitchFamily="2" charset="0"/>
              </a:rPr>
              <a:t>Dismissal. Be sure to review the new dismissal procedures that were sent in the Patriot News. You must have a sign to pick up your child. Let me know if you need one. </a:t>
            </a:r>
            <a:endParaRPr lang="en-US" dirty="0">
              <a:latin typeface="Story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98734" cy="913463"/>
          </a:xfrm>
        </p:spPr>
        <p:txBody>
          <a:bodyPr/>
          <a:lstStyle/>
          <a:p>
            <a:r>
              <a:rPr lang="en-US" dirty="0" smtClean="0">
                <a:latin typeface="Story" pitchFamily="2" charset="0"/>
              </a:rPr>
              <a:t>Attendance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848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Story" pitchFamily="2" charset="0"/>
              </a:rPr>
              <a:t>If your child has 10 or more unexcused absences within a six month period, the school is required by law to file a complaint in court against the parent/guardian (if the child is under the age of 17).    Truancy court will fine you over $500 if you are found guilty.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Story" pitchFamily="2" charset="0"/>
              </a:rPr>
              <a:t>Per district policy:  Make-up work for an unexcused absence can receive a grade no higher than a 70.</a:t>
            </a:r>
          </a:p>
          <a:p>
            <a:pPr>
              <a:lnSpc>
                <a:spcPct val="80000"/>
              </a:lnSpc>
            </a:pPr>
            <a:r>
              <a:rPr lang="en-US" sz="2000" u="sng" dirty="0" smtClean="0">
                <a:latin typeface="Story" pitchFamily="2" charset="0"/>
              </a:rPr>
              <a:t>Excused Absences:</a:t>
            </a:r>
            <a:endParaRPr lang="en-US" sz="2000" dirty="0" smtClean="0">
              <a:latin typeface="Story" pitchFamily="2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Illness with a doctor’s note, Death in the family, Religious Observance</a:t>
            </a:r>
          </a:p>
          <a:p>
            <a:pPr>
              <a:lnSpc>
                <a:spcPct val="80000"/>
              </a:lnSpc>
            </a:pPr>
            <a:r>
              <a:rPr lang="en-US" sz="2000" u="sng" dirty="0" smtClean="0">
                <a:latin typeface="Story" pitchFamily="2" charset="0"/>
              </a:rPr>
              <a:t>Unexcused Absences:</a:t>
            </a:r>
            <a:endParaRPr lang="en-US" sz="2000" dirty="0" smtClean="0">
              <a:latin typeface="Story" pitchFamily="2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Story" pitchFamily="2" charset="0"/>
              </a:rPr>
              <a:t>Family Vacations, Oversleeping</a:t>
            </a:r>
          </a:p>
          <a:p>
            <a:r>
              <a:rPr lang="en-US" sz="2000" dirty="0" smtClean="0">
                <a:latin typeface="Story" pitchFamily="2" charset="0"/>
              </a:rPr>
              <a:t>Regular attendance is crucial for your child’s success!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Birthdays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Students are allowed to bring cupcakes, cookies or donuts to share with their class on birthdays. They will only be able to be eaten at the end of the day.</a:t>
            </a:r>
          </a:p>
          <a:p>
            <a:r>
              <a:rPr lang="en-US" dirty="0" smtClean="0">
                <a:latin typeface="Story" pitchFamily="2" charset="0"/>
              </a:rPr>
              <a:t>We will celebrate summer birthdays in May. Birthday invites must include everyone if they are passed out at school.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Behavior Expectations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57400"/>
            <a:ext cx="8183880" cy="3276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Story" pitchFamily="2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Story" pitchFamily="2" charset="0"/>
              </a:rPr>
              <a:t>Be Safe, Respectful, and Responsible!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Story" pitchFamily="2" charset="0"/>
              </a:rPr>
              <a:t>Golden Rule: Treat others the way you want to be treated.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Story" pitchFamily="2" charset="0"/>
              </a:rPr>
              <a:t>Reward System: Dojo Points, table </a:t>
            </a:r>
            <a:r>
              <a:rPr lang="en-US" dirty="0">
                <a:latin typeface="Story" pitchFamily="2" charset="0"/>
              </a:rPr>
              <a:t>p</a:t>
            </a:r>
            <a:r>
              <a:rPr lang="en-US" dirty="0" smtClean="0">
                <a:latin typeface="Story" pitchFamily="2" charset="0"/>
              </a:rPr>
              <a:t>oints, treasure box, </a:t>
            </a:r>
            <a:r>
              <a:rPr lang="en-US" dirty="0">
                <a:latin typeface="Story" pitchFamily="2" charset="0"/>
              </a:rPr>
              <a:t>e</a:t>
            </a:r>
            <a:r>
              <a:rPr lang="en-US" dirty="0" smtClean="0">
                <a:latin typeface="Story" pitchFamily="2" charset="0"/>
              </a:rPr>
              <a:t>mails home and website.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Story" pitchFamily="2" charset="0"/>
              </a:rPr>
              <a:t>Class Dojo is a great tool to communicate daily behavior. Serious misconduct will result in a parent conference/office referral.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Story" pitchFamily="2" charset="0"/>
              </a:rPr>
              <a:t>We come to school to learn and try our best every day! </a:t>
            </a:r>
          </a:p>
          <a:p>
            <a:pPr>
              <a:buNone/>
            </a:pPr>
            <a:r>
              <a:rPr lang="en-US" dirty="0" smtClean="0">
                <a:latin typeface="Story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Reading Levels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98736" cy="34449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Story" pitchFamily="2" charset="0"/>
                <a:hlinkClick r:id="rId2" action="ppaction://hlinkfile"/>
              </a:rPr>
              <a:t>Beginning of the year</a:t>
            </a:r>
            <a:r>
              <a:rPr lang="en-US" dirty="0" smtClean="0">
                <a:latin typeface="Story" pitchFamily="2" charset="0"/>
              </a:rPr>
              <a:t>: DRA 16</a:t>
            </a:r>
          </a:p>
          <a:p>
            <a:r>
              <a:rPr lang="en-US" dirty="0" smtClean="0">
                <a:latin typeface="Story" pitchFamily="2" charset="0"/>
                <a:hlinkClick r:id="rId3" action="ppaction://hlinkfile"/>
              </a:rPr>
              <a:t>Mid-year</a:t>
            </a:r>
            <a:r>
              <a:rPr lang="en-US" dirty="0" smtClean="0">
                <a:latin typeface="Story" pitchFamily="2" charset="0"/>
              </a:rPr>
              <a:t>: DRA 20 </a:t>
            </a:r>
          </a:p>
          <a:p>
            <a:r>
              <a:rPr lang="en-US" dirty="0">
                <a:latin typeface="Story" pitchFamily="2" charset="0"/>
                <a:hlinkClick r:id="rId4" action="ppaction://hlinkfile"/>
              </a:rPr>
              <a:t>E</a:t>
            </a:r>
            <a:r>
              <a:rPr lang="en-US" dirty="0" smtClean="0">
                <a:latin typeface="Story" pitchFamily="2" charset="0"/>
                <a:hlinkClick r:id="rId4" action="ppaction://hlinkfile"/>
              </a:rPr>
              <a:t>nd of the year</a:t>
            </a:r>
            <a:r>
              <a:rPr lang="en-US" dirty="0" smtClean="0">
                <a:latin typeface="Story" pitchFamily="2" charset="0"/>
              </a:rPr>
              <a:t>: DRA 28 </a:t>
            </a:r>
          </a:p>
          <a:p>
            <a:r>
              <a:rPr lang="en-US" dirty="0" smtClean="0">
                <a:latin typeface="Story" pitchFamily="2" charset="0"/>
              </a:rPr>
              <a:t>STAR 360 reading assessment</a:t>
            </a:r>
          </a:p>
          <a:p>
            <a:r>
              <a:rPr lang="en-US" dirty="0" smtClean="0">
                <a:latin typeface="Story" pitchFamily="2" charset="0"/>
              </a:rPr>
              <a:t>Some students can drop one or more reading levels over the summer. We recommend having your child read to you at least 20 minutes a night. Be sure to discuss the story elements, sequence of events, and check for understanding. </a:t>
            </a:r>
            <a:r>
              <a:rPr lang="en-US" dirty="0">
                <a:latin typeface="Story" pitchFamily="2" charset="0"/>
              </a:rPr>
              <a:t>Reading at home is critical to your child’s </a:t>
            </a:r>
            <a:r>
              <a:rPr lang="en-US" dirty="0" smtClean="0">
                <a:latin typeface="Story" pitchFamily="2" charset="0"/>
              </a:rPr>
              <a:t>success.</a:t>
            </a:r>
            <a:endParaRPr lang="en-US" dirty="0">
              <a:latin typeface="S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Homework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Story" pitchFamily="2" charset="0"/>
            </a:endParaRPr>
          </a:p>
          <a:p>
            <a:pPr>
              <a:buNone/>
            </a:pPr>
            <a:r>
              <a:rPr lang="en-US" dirty="0" smtClean="0">
                <a:latin typeface="Story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260" y="2604189"/>
            <a:ext cx="7315200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Story" pitchFamily="2" charset="0"/>
              </a:rPr>
              <a:t>When students do not complete an important assignment in class, they will work on it during Fun Friday. This should not become a habit.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Story" pitchFamily="2" charset="0"/>
              </a:rPr>
              <a:t>Homework Packets will be sent home </a:t>
            </a:r>
            <a:r>
              <a:rPr lang="en-US" sz="2400" dirty="0" smtClean="0">
                <a:latin typeface="Story" pitchFamily="2" charset="0"/>
              </a:rPr>
              <a:t>Monday </a:t>
            </a:r>
            <a:r>
              <a:rPr lang="en-US" sz="2400" dirty="0">
                <a:latin typeface="Story" pitchFamily="2" charset="0"/>
              </a:rPr>
              <a:t>&amp; </a:t>
            </a:r>
            <a:r>
              <a:rPr lang="en-US" sz="2400" dirty="0" smtClean="0">
                <a:latin typeface="Story" pitchFamily="2" charset="0"/>
              </a:rPr>
              <a:t>due Friday. Homework is meant to reinforce skills &amp; provide an opportunity for you to work with your child. Feel free to help your child with homework and please don’t let it become a source of frustration. I do not typically take a grade, but offer Dojos points for completing the homework packet.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Sto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Grading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Story" pitchFamily="2" charset="0"/>
              </a:rPr>
              <a:t>Progress Reports – 3 weeks </a:t>
            </a:r>
          </a:p>
          <a:p>
            <a:r>
              <a:rPr lang="en-US" dirty="0" smtClean="0">
                <a:latin typeface="Story" pitchFamily="2" charset="0"/>
              </a:rPr>
              <a:t>Report Cards – 9 weeks</a:t>
            </a:r>
          </a:p>
          <a:p>
            <a:r>
              <a:rPr lang="en-US" dirty="0" smtClean="0">
                <a:latin typeface="Story" pitchFamily="2" charset="0"/>
              </a:rPr>
              <a:t>Failing grades can be corrected for a maximum score of 70. If you see a grade below a 70, please review the work with your child and check for understanding. I help your child correct the work if needed at school and return it home as soon as it’s corrected.</a:t>
            </a:r>
          </a:p>
          <a:p>
            <a:r>
              <a:rPr lang="en-US" dirty="0" smtClean="0">
                <a:latin typeface="Story" pitchFamily="2" charset="0"/>
              </a:rPr>
              <a:t>Late work – points will be deducted.</a:t>
            </a:r>
          </a:p>
          <a:p>
            <a:pPr lvl="1">
              <a:buNone/>
            </a:pPr>
            <a:r>
              <a:rPr lang="en-US" dirty="0" smtClean="0">
                <a:latin typeface="Story" pitchFamily="2" charset="0"/>
              </a:rPr>
              <a:t>Be sure to check the online grade book</a:t>
            </a:r>
            <a:r>
              <a:rPr lang="en-US" dirty="0">
                <a:latin typeface="Story" pitchFamily="2" charset="0"/>
              </a:rPr>
              <a:t> </a:t>
            </a:r>
            <a:r>
              <a:rPr lang="en-US" dirty="0" smtClean="0">
                <a:latin typeface="Story" pitchFamily="2" charset="0"/>
              </a:rPr>
              <a:t>so there are no surprises when you see the progress report/report card.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ory" pitchFamily="2" charset="0"/>
              </a:rPr>
              <a:t>Parent Communication</a:t>
            </a:r>
            <a:endParaRPr lang="en-US" dirty="0">
              <a:latin typeface="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848600" cy="3810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Story" pitchFamily="2" charset="0"/>
              </a:rPr>
              <a:t>There are so many ways to stay informed.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Story" pitchFamily="2" charset="0"/>
              </a:rPr>
              <a:t>School News: </a:t>
            </a:r>
            <a:r>
              <a:rPr lang="en-US" sz="2000" dirty="0" smtClean="0">
                <a:latin typeface="Story" pitchFamily="2" charset="0"/>
              </a:rPr>
              <a:t>Patriot News, Riojas Website, PTO Newsletter, Remind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Story" pitchFamily="2" charset="0"/>
              </a:rPr>
              <a:t>Mrs. </a:t>
            </a:r>
            <a:r>
              <a:rPr lang="en-US" dirty="0" err="1" smtClean="0">
                <a:latin typeface="Story" pitchFamily="2" charset="0"/>
              </a:rPr>
              <a:t>Vandiver’s</a:t>
            </a:r>
            <a:r>
              <a:rPr lang="en-US" dirty="0" smtClean="0">
                <a:latin typeface="Story" pitchFamily="2" charset="0"/>
              </a:rPr>
              <a:t> Class News: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Story" pitchFamily="2" charset="0"/>
              </a:rPr>
              <a:t>STAR Binder (homework, important notes, graded papers, etc)  Homework reflects the learning we are doing in class</a:t>
            </a:r>
            <a:r>
              <a:rPr lang="en-US" sz="2000" dirty="0">
                <a:latin typeface="Story" pitchFamily="2" charset="0"/>
              </a:rPr>
              <a:t> </a:t>
            </a:r>
            <a:r>
              <a:rPr lang="en-US" sz="2000" dirty="0" smtClean="0">
                <a:latin typeface="Story" pitchFamily="2" charset="0"/>
              </a:rPr>
              <a:t>and comes with a reminder page with important events.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Story" pitchFamily="2" charset="0"/>
              </a:rPr>
              <a:t>Class Dojo (communicates daily behavior). Please let your child know that you check Dojos and offer encouragement when they do well. Try not to be alarmed if your child loses a Dojo – it will probably happen at some point. Just reinforce the expectations when you see that they’ve had a tough day.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Story" pitchFamily="2" charset="0"/>
              </a:rPr>
              <a:t>E-mail:  I send a weekly email, usually on Sundays. If you ever have a question or a concern,  email me at </a:t>
            </a:r>
            <a:r>
              <a:rPr lang="en-US" sz="2000" dirty="0" smtClean="0">
                <a:latin typeface="Story" pitchFamily="2" charset="0"/>
                <a:hlinkClick r:id="rId2"/>
              </a:rPr>
              <a:t>lauren.vandiver@pfisd.net</a:t>
            </a:r>
            <a:r>
              <a:rPr lang="en-US" sz="2000" dirty="0" smtClean="0">
                <a:latin typeface="Story" pitchFamily="2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Story" pitchFamily="2" charset="0"/>
              </a:rPr>
              <a:t>Class Website: </a:t>
            </a:r>
            <a:r>
              <a:rPr lang="en-US" sz="2000" dirty="0" smtClean="0">
                <a:latin typeface="Story" pitchFamily="2" charset="0"/>
                <a:hlinkClick r:id="rId3"/>
              </a:rPr>
              <a:t>www.mrsvandiver.weebly.com</a:t>
            </a:r>
            <a:r>
              <a:rPr lang="en-US" sz="2000" dirty="0" smtClean="0">
                <a:latin typeface="Story" pitchFamily="2" charset="0"/>
              </a:rPr>
              <a:t>. I post what we are learning, learning links, weekly specials schedule, class schedule, and class news.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515</TotalTime>
  <Words>1097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Story</vt:lpstr>
      <vt:lpstr>Organic</vt:lpstr>
      <vt:lpstr>Parent Orientation</vt:lpstr>
      <vt:lpstr>School Info </vt:lpstr>
      <vt:lpstr>Attendance</vt:lpstr>
      <vt:lpstr>Birthdays</vt:lpstr>
      <vt:lpstr>Behavior Expectations</vt:lpstr>
      <vt:lpstr>Reading Levels</vt:lpstr>
      <vt:lpstr>Homework</vt:lpstr>
      <vt:lpstr>Grading</vt:lpstr>
      <vt:lpstr>Parent Communication</vt:lpstr>
      <vt:lpstr>Volunteer Info </vt:lpstr>
      <vt:lpstr>ENHANCING ACADEMIC SUCCESS  THROUGH  HEALTH AND WELLNESS</vt:lpstr>
      <vt:lpstr>Sleep</vt:lpstr>
      <vt:lpstr>sleep</vt:lpstr>
      <vt:lpstr>sleep</vt:lpstr>
      <vt:lpstr>More to come!</vt:lpstr>
      <vt:lpstr> Thank you for coming – I hope you found it helpful! </vt:lpstr>
    </vt:vector>
  </TitlesOfParts>
  <Company>PFISD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Orientation</dc:title>
  <dc:creator>e812250</dc:creator>
  <cp:lastModifiedBy>Lauren Vandiver</cp:lastModifiedBy>
  <cp:revision>65</cp:revision>
  <cp:lastPrinted>2015-09-24T18:10:46Z</cp:lastPrinted>
  <dcterms:created xsi:type="dcterms:W3CDTF">2013-09-06T20:17:11Z</dcterms:created>
  <dcterms:modified xsi:type="dcterms:W3CDTF">2019-09-06T00:04:11Z</dcterms:modified>
</cp:coreProperties>
</file>